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356" r:id="rId4"/>
    <p:sldId id="357" r:id="rId5"/>
    <p:sldId id="366" r:id="rId7"/>
    <p:sldId id="358" r:id="rId8"/>
    <p:sldId id="359" r:id="rId9"/>
    <p:sldId id="361" r:id="rId10"/>
    <p:sldId id="362" r:id="rId11"/>
    <p:sldId id="364" r:id="rId12"/>
    <p:sldId id="326" r:id="rId13"/>
  </p:sldIdLst>
  <p:sldSz cx="12192000" cy="6858000"/>
  <p:notesSz cx="12192000" cy="6858000"/>
  <p:custDataLst>
    <p:tags r:id="rId1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6" userDrawn="1">
          <p15:clr>
            <a:srgbClr val="A4A3A4"/>
          </p15:clr>
        </p15:guide>
        <p15:guide id="2" pos="2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67" autoAdjust="0"/>
  </p:normalViewPr>
  <p:slideViewPr>
    <p:cSldViewPr showGuides="1">
      <p:cViewPr varScale="1">
        <p:scale>
          <a:sx n="106" d="100"/>
          <a:sy n="106" d="100"/>
        </p:scale>
        <p:origin x="114" y="660"/>
      </p:cViewPr>
      <p:guideLst>
        <p:guide orient="horz" pos="2876"/>
        <p:guide pos="21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8.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slideLayout" Target="../slideLayouts/slideLayout5.xml"/><Relationship Id="rId14" Type="http://schemas.openxmlformats.org/officeDocument/2006/relationships/image" Target="../media/image14.png"/><Relationship Id="rId13" Type="http://schemas.openxmlformats.org/officeDocument/2006/relationships/image" Target="../media/image13.jpeg"/><Relationship Id="rId12" Type="http://schemas.openxmlformats.org/officeDocument/2006/relationships/image" Target="../media/image12.pn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4.xml"/><Relationship Id="rId7" Type="http://schemas.openxmlformats.org/officeDocument/2006/relationships/image" Target="../media/image2.png"/><Relationship Id="rId6" Type="http://schemas.openxmlformats.org/officeDocument/2006/relationships/tags" Target="../tags/tag3.xml"/><Relationship Id="rId5" Type="http://schemas.openxmlformats.org/officeDocument/2006/relationships/image" Target="../media/image1.jpe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34.png"/><Relationship Id="rId13" Type="http://schemas.openxmlformats.org/officeDocument/2006/relationships/slideLayout" Target="../slideLayouts/slideLayout5.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4.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4.xml"/><Relationship Id="rId7" Type="http://schemas.openxmlformats.org/officeDocument/2006/relationships/image" Target="../media/image21.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3.xml"/><Relationship Id="rId11" Type="http://schemas.openxmlformats.org/officeDocument/2006/relationships/slideLayout" Target="../slideLayouts/slideLayout5.xml"/><Relationship Id="rId10" Type="http://schemas.openxmlformats.org/officeDocument/2006/relationships/image" Target="../media/image2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4.xml"/><Relationship Id="rId11" Type="http://schemas.openxmlformats.org/officeDocument/2006/relationships/slideLayout" Target="../slideLayouts/slideLayout5.xml"/><Relationship Id="rId10" Type="http://schemas.openxmlformats.org/officeDocument/2006/relationships/image" Target="../media/image28.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5.xml"/><Relationship Id="rId13" Type="http://schemas.openxmlformats.org/officeDocument/2006/relationships/slideLayout" Target="../slideLayouts/slideLayout5.xml"/><Relationship Id="rId12" Type="http://schemas.openxmlformats.org/officeDocument/2006/relationships/image" Target="../media/image3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6.xml"/><Relationship Id="rId11" Type="http://schemas.openxmlformats.org/officeDocument/2006/relationships/slideLayout" Target="../slideLayouts/slideLayout5.xml"/><Relationship Id="rId10" Type="http://schemas.openxmlformats.org/officeDocument/2006/relationships/image" Target="../media/image3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897255" y="107315"/>
            <a:ext cx="2614930" cy="688975"/>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C</a:t>
            </a:r>
            <a:r>
              <a:rPr lang="en-US"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hongqing University  of  Technology</a:t>
            </a:r>
            <a:r>
              <a:rPr lang="en-US" sz="2200" dirty="0">
                <a:solidFill>
                  <a:srgbClr val="FFFFFF"/>
                </a:solidFill>
                <a:uFillTx/>
                <a:latin typeface="Times New Roman" panose="02020603050405020304" charset="0"/>
                <a:ea typeface="宋体" panose="02010600030101010101" pitchFamily="2" charset="-122"/>
                <a:cs typeface="Times New Roman" panose="02020603050405020304" charset="0"/>
              </a:rPr>
              <a:t> </a:t>
            </a:r>
            <a:endParaRPr lang="en-US" sz="2200" dirty="0">
              <a:solidFill>
                <a:srgbClr val="FFFFFF"/>
              </a:solidFill>
              <a:uFillTx/>
              <a:latin typeface="Times New Roman" panose="02020603050405020304" charset="0"/>
              <a:ea typeface="宋体" panose="02010600030101010101" pitchFamily="2" charset="-122"/>
              <a:cs typeface="Times New Roman" panose="02020603050405020304" charset="0"/>
            </a:endParaRPr>
          </a:p>
        </p:txBody>
      </p:sp>
      <p:sp>
        <p:nvSpPr>
          <p:cNvPr id="21" name="object 21"/>
          <p:cNvSpPr txBox="1"/>
          <p:nvPr/>
        </p:nvSpPr>
        <p:spPr>
          <a:xfrm>
            <a:off x="9697720" y="11430"/>
            <a:ext cx="2256155" cy="826135"/>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Times New Roman" panose="02020603050405020304" charset="0"/>
                <a:cs typeface="Times New Roman" panose="02020603050405020304" charset="0"/>
              </a:rPr>
              <a:t>ATAI</a:t>
            </a:r>
            <a:endParaRPr sz="1500">
              <a:latin typeface="Times New Roman" panose="02020603050405020304" charset="0"/>
              <a:cs typeface="Times New Roman" panose="02020603050405020304" charset="0"/>
            </a:endParaRPr>
          </a:p>
          <a:p>
            <a:pPr marL="12700" marR="5080" algn="ctr">
              <a:lnSpc>
                <a:spcPct val="100000"/>
              </a:lnSpc>
              <a:spcBef>
                <a:spcPts val="125"/>
              </a:spcBef>
            </a:pPr>
            <a:r>
              <a:rPr sz="1800" spc="-215" dirty="0">
                <a:solidFill>
                  <a:srgbClr val="D9D9D9"/>
                </a:solidFill>
                <a:latin typeface="Times New Roman" panose="02020603050405020304" charset="0"/>
                <a:cs typeface="Times New Roman" panose="02020603050405020304" charset="0"/>
              </a:rPr>
              <a:t>Advanced</a:t>
            </a:r>
            <a:r>
              <a:rPr sz="1800" spc="-500" dirty="0">
                <a:solidFill>
                  <a:srgbClr val="D9D9D9"/>
                </a:solidFill>
                <a:latin typeface="Times New Roman" panose="02020603050405020304" charset="0"/>
                <a:cs typeface="Times New Roman" panose="02020603050405020304" charset="0"/>
              </a:rPr>
              <a:t> </a:t>
            </a:r>
            <a:r>
              <a:rPr lang="en-US" sz="1800" spc="-500" dirty="0">
                <a:solidFill>
                  <a:srgbClr val="D9D9D9"/>
                </a:solidFill>
                <a:latin typeface="Times New Roman" panose="02020603050405020304" charset="0"/>
                <a:cs typeface="Times New Roman" panose="02020603050405020304" charset="0"/>
              </a:rPr>
              <a:t>              </a:t>
            </a:r>
            <a:r>
              <a:rPr lang="en-US" sz="1800" spc="-220" dirty="0">
                <a:solidFill>
                  <a:srgbClr val="D9D9D9"/>
                </a:solidFill>
                <a:latin typeface="Times New Roman" panose="02020603050405020304" charset="0"/>
                <a:cs typeface="Times New Roman" panose="02020603050405020304" charset="0"/>
              </a:rPr>
              <a:t>  </a:t>
            </a:r>
            <a:r>
              <a:rPr spc="-220" dirty="0">
                <a:solidFill>
                  <a:srgbClr val="D9D9D9"/>
                </a:solidFill>
                <a:latin typeface="Times New Roman" panose="02020603050405020304" charset="0"/>
                <a:cs typeface="Times New Roman" panose="02020603050405020304" charset="0"/>
                <a:sym typeface="+mn-ea"/>
              </a:rPr>
              <a:t>Technique</a:t>
            </a:r>
            <a:r>
              <a:rPr lang="en-US" sz="1800" spc="-220" dirty="0">
                <a:solidFill>
                  <a:srgbClr val="D9D9D9"/>
                </a:solidFill>
                <a:latin typeface="Times New Roman" panose="02020603050405020304" charset="0"/>
                <a:cs typeface="Times New Roman" panose="02020603050405020304" charset="0"/>
              </a:rPr>
              <a:t>  </a:t>
            </a:r>
            <a:r>
              <a:rPr sz="1800" spc="-220" dirty="0">
                <a:solidFill>
                  <a:srgbClr val="D9D9D9"/>
                </a:solidFill>
                <a:latin typeface="Times New Roman" panose="02020603050405020304" charset="0"/>
                <a:cs typeface="Times New Roman" panose="02020603050405020304" charset="0"/>
              </a:rPr>
              <a:t>of </a:t>
            </a:r>
            <a:r>
              <a:rPr sz="1800" spc="-80" dirty="0">
                <a:solidFill>
                  <a:srgbClr val="D9D9D9"/>
                </a:solidFill>
                <a:latin typeface="Times New Roman" panose="02020603050405020304" charset="0"/>
                <a:cs typeface="Times New Roman" panose="02020603050405020304" charset="0"/>
              </a:rPr>
              <a:t> </a:t>
            </a:r>
            <a:r>
              <a:rPr sz="1800" spc="-180" dirty="0">
                <a:solidFill>
                  <a:srgbClr val="D9D9D9"/>
                </a:solidFill>
                <a:latin typeface="Times New Roman" panose="02020603050405020304" charset="0"/>
                <a:cs typeface="Times New Roman" panose="02020603050405020304" charset="0"/>
              </a:rPr>
              <a:t>Artificial</a:t>
            </a:r>
            <a:r>
              <a:rPr sz="1800" spc="75" dirty="0">
                <a:solidFill>
                  <a:srgbClr val="D9D9D9"/>
                </a:solidFill>
                <a:latin typeface="Times New Roman" panose="02020603050405020304" charset="0"/>
                <a:cs typeface="Times New Roman" panose="02020603050405020304" charset="0"/>
              </a:rPr>
              <a:t> </a:t>
            </a:r>
            <a:r>
              <a:rPr sz="1800" spc="-190" dirty="0">
                <a:solidFill>
                  <a:srgbClr val="D9D9D9"/>
                </a:solidFill>
                <a:latin typeface="Times New Roman" panose="02020603050405020304" charset="0"/>
                <a:cs typeface="Times New Roman" panose="02020603050405020304" charset="0"/>
              </a:rPr>
              <a:t>Intelligence</a:t>
            </a:r>
            <a:endParaRPr sz="1800">
              <a:latin typeface="Times New Roman" panose="02020603050405020304" charset="0"/>
              <a:cs typeface="Times New Roman" panose="02020603050405020304" charset="0"/>
            </a:endParaRPr>
          </a:p>
        </p:txBody>
      </p:sp>
      <p:sp>
        <p:nvSpPr>
          <p:cNvPr id="31" name="object 31"/>
          <p:cNvSpPr/>
          <p:nvPr/>
        </p:nvSpPr>
        <p:spPr>
          <a:xfrm>
            <a:off x="10754868" y="5894831"/>
            <a:ext cx="1437131" cy="963165"/>
          </a:xfrm>
          <a:prstGeom prst="rect">
            <a:avLst/>
          </a:prstGeom>
          <a:blipFill>
            <a:blip r:embed="rId9"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0"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1"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2"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3" cstate="print"/>
            <a:stretch>
              <a:fillRect/>
            </a:stretch>
          </a:blipFill>
        </p:spPr>
        <p:txBody>
          <a:bodyPr wrap="square" lIns="0" tIns="0" rIns="0" bIns="0" rtlCol="0"/>
          <a:lstStyle/>
          <a:p/>
        </p:txBody>
      </p:sp>
      <p:sp>
        <p:nvSpPr>
          <p:cNvPr id="37" name="object 37"/>
          <p:cNvSpPr txBox="1"/>
          <p:nvPr/>
        </p:nvSpPr>
        <p:spPr>
          <a:xfrm>
            <a:off x="7143750" y="5918200"/>
            <a:ext cx="38430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 </a:t>
            </a:r>
            <a:r>
              <a:rPr lang="en-US" sz="2400" b="1" spc="-25" dirty="0" err="1">
                <a:solidFill>
                  <a:srgbClr val="1F4E79"/>
                </a:solidFill>
                <a:latin typeface="Times New Roman" panose="02020603050405020304"/>
                <a:cs typeface="Times New Roman" panose="02020603050405020304"/>
              </a:rPr>
              <a:t>Junsi</a:t>
            </a:r>
            <a:r>
              <a:rPr lang="en-US" sz="2400" b="1" spc="-25" dirty="0">
                <a:solidFill>
                  <a:srgbClr val="1F4E79"/>
                </a:solidFill>
                <a:latin typeface="Times New Roman" panose="02020603050405020304"/>
                <a:cs typeface="Times New Roman" panose="02020603050405020304"/>
              </a:rPr>
              <a:t> Chen</a:t>
            </a:r>
            <a:endParaRPr lang="en-US" sz="2400" dirty="0">
              <a:latin typeface="Times New Roman" panose="02020603050405020304"/>
              <a:cs typeface="Times New Roman" panose="02020603050405020304"/>
            </a:endParaRPr>
          </a:p>
        </p:txBody>
      </p:sp>
      <p:sp>
        <p:nvSpPr>
          <p:cNvPr id="38" name="object 38"/>
          <p:cNvSpPr txBox="1"/>
          <p:nvPr/>
        </p:nvSpPr>
        <p:spPr>
          <a:xfrm>
            <a:off x="165735" y="1219200"/>
            <a:ext cx="11772265" cy="975995"/>
          </a:xfrm>
          <a:prstGeom prst="rect">
            <a:avLst/>
          </a:prstGeom>
        </p:spPr>
        <p:txBody>
          <a:bodyPr vert="horz" wrap="square" lIns="0" tIns="12065" rIns="0" bIns="0" rtlCol="0">
            <a:noAutofit/>
          </a:bodyPr>
          <a:lstStyle/>
          <a:p>
            <a:pPr marL="1289685" marR="5080" indent="-1277620" algn="ctr">
              <a:lnSpc>
                <a:spcPct val="100000"/>
              </a:lnSpc>
              <a:spcBef>
                <a:spcPts val="95"/>
              </a:spcBef>
            </a:pPr>
            <a:r>
              <a:rPr lang="en-US" altLang="zh-CN" sz="28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rPr>
              <a:t>FindRec Stein-Guided Entropic Flow for Multi-Modal Sequential Recommendation</a:t>
            </a:r>
            <a:endParaRPr lang="en-US" altLang="zh-CN" sz="28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endParaRPr>
          </a:p>
        </p:txBody>
      </p:sp>
      <p:sp>
        <p:nvSpPr>
          <p:cNvPr id="27" name="文本框 26"/>
          <p:cNvSpPr txBox="1"/>
          <p:nvPr/>
        </p:nvSpPr>
        <p:spPr>
          <a:xfrm>
            <a:off x="2771775" y="5105400"/>
            <a:ext cx="6647815" cy="368300"/>
          </a:xfrm>
          <a:prstGeom prst="rect">
            <a:avLst/>
          </a:prstGeom>
          <a:noFill/>
        </p:spPr>
        <p:txBody>
          <a:bodyPr wrap="square" rtlCol="0">
            <a:spAutoFit/>
          </a:bodyPr>
          <a:lstStyle/>
          <a:p>
            <a:pPr algn="ctr"/>
            <a:r>
              <a:rPr lang="en-US" altLang="zh-CN" dirty="0"/>
              <a:t>code:</a:t>
            </a:r>
            <a:r>
              <a:rPr lang="da-DK" altLang="zh-CN" dirty="0"/>
              <a:t> </a:t>
            </a:r>
            <a:r>
              <a:rPr lang="en-US" altLang="zh-CN" dirty="0"/>
              <a:t>https://github.com/Applied-Machine-Learning-Lab/FindRec</a:t>
            </a:r>
            <a:endParaRPr lang="en-US" altLang="zh-CN" dirty="0"/>
          </a:p>
        </p:txBody>
      </p:sp>
      <p:sp>
        <p:nvSpPr>
          <p:cNvPr id="39" name="object 39"/>
          <p:cNvSpPr txBox="1"/>
          <p:nvPr/>
        </p:nvSpPr>
        <p:spPr>
          <a:xfrm>
            <a:off x="9564370" y="5547995"/>
            <a:ext cx="1938655"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Times New Roman" panose="02020603050405020304" charset="0"/>
                <a:cs typeface="Times New Roman" panose="02020603050405020304" charset="0"/>
              </a:rPr>
              <a:t>—— </a:t>
            </a:r>
            <a:r>
              <a:rPr lang="en-US" sz="1600" b="1" spc="5" dirty="0">
                <a:solidFill>
                  <a:srgbClr val="1F4E79"/>
                </a:solidFill>
                <a:latin typeface="Times New Roman" panose="02020603050405020304" charset="0"/>
                <a:ea typeface="+mj-ea"/>
                <a:cs typeface="Times New Roman" panose="02020603050405020304" charset="0"/>
              </a:rPr>
              <a:t>KDD</a:t>
            </a:r>
            <a:r>
              <a:rPr lang="en-US" sz="1600" b="1" spc="5" dirty="0">
                <a:solidFill>
                  <a:srgbClr val="1F4E79"/>
                </a:solidFill>
                <a:latin typeface="Times New Roman" panose="02020603050405020304" charset="0"/>
                <a:ea typeface="+mj-ea"/>
                <a:cs typeface="Times New Roman" panose="02020603050405020304" charset="0"/>
              </a:rPr>
              <a:t> ’25</a:t>
            </a:r>
            <a:endParaRPr lang="en-US" sz="1600" b="1" spc="5" dirty="0">
              <a:solidFill>
                <a:srgbClr val="1F4E79"/>
              </a:solidFill>
              <a:latin typeface="Times New Roman" panose="02020603050405020304" charset="0"/>
              <a:ea typeface="+mj-ea"/>
              <a:cs typeface="Times New Roman" panose="02020603050405020304" charset="0"/>
            </a:endParaRPr>
          </a:p>
        </p:txBody>
      </p:sp>
      <p:pic>
        <p:nvPicPr>
          <p:cNvPr id="23" name="图片 22"/>
          <p:cNvPicPr>
            <a:picLocks noChangeAspect="1"/>
          </p:cNvPicPr>
          <p:nvPr/>
        </p:nvPicPr>
        <p:blipFill>
          <a:blip r:embed="rId14"/>
          <a:stretch>
            <a:fillRect/>
          </a:stretch>
        </p:blipFill>
        <p:spPr>
          <a:xfrm>
            <a:off x="3124200" y="2204085"/>
            <a:ext cx="6535420" cy="26473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object 13"/>
          <p:cNvGrpSpPr/>
          <p:nvPr/>
        </p:nvGrpSpPr>
        <p:grpSpPr>
          <a:xfrm>
            <a:off x="3308603" y="2438400"/>
            <a:ext cx="4972050" cy="2268855"/>
            <a:chOff x="3308603" y="2438400"/>
            <a:chExt cx="4972050" cy="2268855"/>
          </a:xfrm>
        </p:grpSpPr>
        <p:sp>
          <p:nvSpPr>
            <p:cNvPr id="29" name="object 14"/>
            <p:cNvSpPr/>
            <p:nvPr/>
          </p:nvSpPr>
          <p:spPr>
            <a:xfrm>
              <a:off x="4097671" y="3788656"/>
              <a:ext cx="3473127" cy="346892"/>
            </a:xfrm>
            <a:prstGeom prst="rect">
              <a:avLst/>
            </a:prstGeom>
            <a:blipFill>
              <a:blip r:embed="rId1" cstate="print"/>
              <a:stretch>
                <a:fillRect/>
              </a:stretch>
            </a:blipFill>
          </p:spPr>
          <p:txBody>
            <a:bodyPr wrap="square" lIns="0" tIns="0" rIns="0" bIns="0" rtlCol="0"/>
            <a:lstStyle/>
            <a:p/>
          </p:txBody>
        </p:sp>
        <p:sp>
          <p:nvSpPr>
            <p:cNvPr id="30" name="object 15"/>
            <p:cNvSpPr/>
            <p:nvPr/>
          </p:nvSpPr>
          <p:spPr>
            <a:xfrm>
              <a:off x="3308603" y="2438400"/>
              <a:ext cx="4972050" cy="2268474"/>
            </a:xfrm>
            <a:prstGeom prst="rect">
              <a:avLst/>
            </a:prstGeom>
            <a:blipFill>
              <a:blip r:embed="rId2" cstate="print"/>
              <a:stretch>
                <a:fillRect/>
              </a:stretch>
            </a:blipFill>
          </p:spPr>
          <p:txBody>
            <a:bodyPr wrap="square" lIns="0" tIns="0" rIns="0" bIns="0" rtlCol="0"/>
            <a:lstStyle/>
            <a:p/>
          </p:txBody>
        </p:sp>
      </p:grpSp>
      <p:sp>
        <p:nvSpPr>
          <p:cNvPr id="31"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
        <p:nvSpPr>
          <p:cNvPr id="32" name="object 2"/>
          <p:cNvSpPr txBox="1"/>
          <p:nvPr>
            <p:custDataLst>
              <p:tags r:id="rId3"/>
            </p:custDataLst>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3" name="object 3"/>
          <p:cNvGrpSpPr/>
          <p:nvPr/>
        </p:nvGrpSpPr>
        <p:grpSpPr>
          <a:xfrm>
            <a:off x="0" y="0"/>
            <a:ext cx="12192000" cy="603885"/>
            <a:chOff x="0" y="0"/>
            <a:chExt cx="12192000" cy="603885"/>
          </a:xfrm>
        </p:grpSpPr>
        <p:sp>
          <p:nvSpPr>
            <p:cNvPr id="34" name="object 4"/>
            <p:cNvSpPr/>
            <p:nvPr>
              <p:custDataLst>
                <p:tags r:id="rId4"/>
              </p:custDataLst>
            </p:nvPr>
          </p:nvSpPr>
          <p:spPr>
            <a:xfrm>
              <a:off x="0" y="0"/>
              <a:ext cx="12191999" cy="603503"/>
            </a:xfrm>
            <a:prstGeom prst="rect">
              <a:avLst/>
            </a:prstGeom>
            <a:blipFill>
              <a:blip r:embed="rId5" cstate="print"/>
              <a:stretch>
                <a:fillRect/>
              </a:stretch>
            </a:blipFill>
          </p:spPr>
          <p:txBody>
            <a:bodyPr wrap="square" lIns="0" tIns="0" rIns="0" bIns="0" rtlCol="0"/>
            <a:lstStyle/>
            <a:p/>
          </p:txBody>
        </p:sp>
        <p:sp>
          <p:nvSpPr>
            <p:cNvPr id="35" name="object 5"/>
            <p:cNvSpPr/>
            <p:nvPr>
              <p:custDataLst>
                <p:tags r:id="rId6"/>
              </p:custDataLst>
            </p:nvPr>
          </p:nvSpPr>
          <p:spPr>
            <a:xfrm>
              <a:off x="565403" y="126492"/>
              <a:ext cx="1888236" cy="464819"/>
            </a:xfrm>
            <a:prstGeom prst="rect">
              <a:avLst/>
            </a:prstGeom>
            <a:blipFill>
              <a:blip r:embed="rId7" cstate="print"/>
              <a:stretch>
                <a:fillRect/>
              </a:stretch>
            </a:blipFill>
          </p:spPr>
          <p:txBody>
            <a:bodyPr wrap="square" lIns="0" tIns="0" rIns="0" bIns="0" rtlCol="0"/>
            <a:lstStyle/>
            <a:p/>
          </p:txBody>
        </p:sp>
        <p:sp>
          <p:nvSpPr>
            <p:cNvPr id="36" name="object 6"/>
            <p:cNvSpPr/>
            <p:nvPr>
              <p:custDataLst>
                <p:tags r:id="rId8"/>
              </p:custDataLst>
            </p:nvPr>
          </p:nvSpPr>
          <p:spPr>
            <a:xfrm>
              <a:off x="11756136" y="0"/>
              <a:ext cx="374903" cy="504444"/>
            </a:xfrm>
            <a:prstGeom prst="rect">
              <a:avLst/>
            </a:prstGeom>
            <a:blipFill>
              <a:blip r:embed="rId9" cstate="print"/>
              <a:stretch>
                <a:fillRect/>
              </a:stretch>
            </a:blipFill>
          </p:spPr>
          <p:txBody>
            <a:bodyPr wrap="square" lIns="0" tIns="0" rIns="0" bIns="0" rtlCol="0"/>
            <a:lstStyle/>
            <a:p/>
          </p:txBody>
        </p:sp>
      </p:grpSp>
      <p:sp>
        <p:nvSpPr>
          <p:cNvPr id="37" name="object 10"/>
          <p:cNvSpPr txBox="1"/>
          <p:nvPr>
            <p:custDataLst>
              <p:tags r:id="rId10"/>
            </p:custDataLst>
          </p:nvPr>
        </p:nvSpPr>
        <p:spPr>
          <a:xfrm>
            <a:off x="644525" y="86360"/>
            <a:ext cx="1885950"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38" name="object 11"/>
          <p:cNvSpPr/>
          <p:nvPr>
            <p:custDataLst>
              <p:tags r:id="rId11"/>
            </p:custDataLst>
          </p:nvPr>
        </p:nvSpPr>
        <p:spPr>
          <a:xfrm>
            <a:off x="11782043" y="0"/>
            <a:ext cx="339851" cy="504444"/>
          </a:xfrm>
          <a:prstGeom prst="rect">
            <a:avLst/>
          </a:prstGeom>
          <a:blipFill>
            <a:blip r:embed="rId9" cstate="print"/>
            <a:stretch>
              <a:fillRect/>
            </a:stretch>
          </a:blipFill>
        </p:spPr>
        <p:txBody>
          <a:bodyPr wrap="square" lIns="0" tIns="0" rIns="0" bIns="0" rtlCol="0"/>
          <a:lstStyle/>
          <a:p/>
        </p:txBody>
      </p:sp>
      <p:sp>
        <p:nvSpPr>
          <p:cNvPr id="39" name="object 12"/>
          <p:cNvSpPr txBox="1"/>
          <p:nvPr>
            <p:custDataLst>
              <p:tags r:id="rId12"/>
            </p:custDataLst>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dirty="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24070" y="499073"/>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882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20" name="文本框 19"/>
          <p:cNvSpPr txBox="1"/>
          <p:nvPr/>
        </p:nvSpPr>
        <p:spPr>
          <a:xfrm>
            <a:off x="2529205" y="2133600"/>
            <a:ext cx="6985635" cy="1476375"/>
          </a:xfrm>
          <a:prstGeom prst="rect">
            <a:avLst/>
          </a:prstGeom>
          <a:noFill/>
        </p:spPr>
        <p:txBody>
          <a:bodyPr wrap="square" rtlCol="0" anchor="t">
            <a:spAutoFit/>
          </a:bodyPr>
          <a:lstStyle/>
          <a:p>
            <a:pPr algn="just"/>
            <a:r>
              <a:rPr lang="en-US" altLang="zh-CN" dirty="0"/>
              <a:t>     1) Modern recommendation systems face significant challenges in processing multimodal sequential data, particularly in </a:t>
            </a:r>
            <a:r>
              <a:rPr lang="en-US" altLang="zh-CN" dirty="0">
                <a:solidFill>
                  <a:srgbClr val="FF0000"/>
                </a:solidFill>
              </a:rPr>
              <a:t>temporal dynamics modeling and information flow coordination</a:t>
            </a:r>
            <a:r>
              <a:rPr lang="en-US" altLang="zh-CN" dirty="0"/>
              <a:t>. Traditional approaches struggle with distribution discrepancies between hetero-geneous features and noise interference in multimodal signals.</a:t>
            </a:r>
            <a:endParaRPr lang="en-US" altLang="zh-CN" dirty="0"/>
          </a:p>
        </p:txBody>
      </p:sp>
      <p:sp>
        <p:nvSpPr>
          <p:cNvPr id="22" name="文本框 21"/>
          <p:cNvSpPr txBox="1"/>
          <p:nvPr/>
        </p:nvSpPr>
        <p:spPr>
          <a:xfrm>
            <a:off x="2489835" y="4222115"/>
            <a:ext cx="7443470" cy="2030095"/>
          </a:xfrm>
          <a:prstGeom prst="rect">
            <a:avLst/>
          </a:prstGeom>
          <a:noFill/>
        </p:spPr>
        <p:txBody>
          <a:bodyPr wrap="square" rtlCol="0" anchor="t">
            <a:spAutoFit/>
          </a:bodyPr>
          <a:lstStyle/>
          <a:p>
            <a:pPr algn="just"/>
            <a:r>
              <a:rPr lang="en-US" altLang="zh-CN" dirty="0"/>
              <a:t>     2) Traditional recommendation systems face several challenges :(1)relying solely on item IDs fails to capture rich multimodal information that influences user preferences, (2) existing multimodal fusion approaches often treat different modalities independently, leading to suboptimal feature interactions, and (3) </a:t>
            </a:r>
            <a:r>
              <a:rPr lang="en-US" altLang="zh-CN" dirty="0">
                <a:solidFill>
                  <a:srgbClr val="FF0000"/>
                </a:solidFill>
              </a:rPr>
              <a:t>modeling complex temporal dependencies</a:t>
            </a:r>
            <a:r>
              <a:rPr lang="en-US" altLang="zh-CN" dirty="0"/>
              <a:t> in sequential user behaviors remains difficult, especially when integrating multimodal signals. </a:t>
            </a:r>
            <a:endParaRPr lang="en-US" altLang="zh-CN" dirty="0"/>
          </a:p>
          <a:p>
            <a:pPr algn="just"/>
            <a:endParaRPr lang="en-US"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1464310" y="1492885"/>
            <a:ext cx="9264245" cy="468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17" name="图片 16"/>
          <p:cNvPicPr>
            <a:picLocks noChangeAspect="1"/>
          </p:cNvPicPr>
          <p:nvPr/>
        </p:nvPicPr>
        <p:blipFill>
          <a:blip r:embed="rId7"/>
          <a:srcRect l="2839"/>
          <a:stretch>
            <a:fillRect/>
          </a:stretch>
        </p:blipFill>
        <p:spPr>
          <a:xfrm>
            <a:off x="3649345" y="1524000"/>
            <a:ext cx="4837430" cy="4907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sp>
        <p:nvSpPr>
          <p:cNvPr id="23" name="文本框 22"/>
          <p:cNvSpPr txBox="1"/>
          <p:nvPr/>
        </p:nvSpPr>
        <p:spPr>
          <a:xfrm>
            <a:off x="7772226" y="2133743"/>
            <a:ext cx="442750" cy="369332"/>
          </a:xfrm>
          <a:prstGeom prst="rect">
            <a:avLst/>
          </a:prstGeom>
          <a:noFill/>
        </p:spPr>
        <p:txBody>
          <a:bodyPr wrap="none" rtlCol="0">
            <a:spAutoFit/>
          </a:bodyPr>
          <a:p>
            <a:r>
              <a:rPr lang="en-US" altLang="zh-CN" dirty="0"/>
              <a:t>(1)</a:t>
            </a:r>
            <a:endParaRPr lang="zh-CN" altLang="en-US" dirty="0"/>
          </a:p>
        </p:txBody>
      </p:sp>
      <p:sp>
        <p:nvSpPr>
          <p:cNvPr id="29" name="文本框 28"/>
          <p:cNvSpPr txBox="1"/>
          <p:nvPr/>
        </p:nvSpPr>
        <p:spPr>
          <a:xfrm>
            <a:off x="7772454" y="3149224"/>
            <a:ext cx="442750" cy="369332"/>
          </a:xfrm>
          <a:prstGeom prst="rect">
            <a:avLst/>
          </a:prstGeom>
          <a:noFill/>
        </p:spPr>
        <p:txBody>
          <a:bodyPr wrap="none" rtlCol="0">
            <a:spAutoFit/>
          </a:bodyPr>
          <a:p>
            <a:r>
              <a:rPr lang="en-US" altLang="zh-CN" dirty="0"/>
              <a:t>(2)</a:t>
            </a:r>
            <a:endParaRPr lang="zh-CN" altLang="en-US" dirty="0"/>
          </a:p>
        </p:txBody>
      </p:sp>
      <p:sp>
        <p:nvSpPr>
          <p:cNvPr id="30" name="文本框 29"/>
          <p:cNvSpPr txBox="1"/>
          <p:nvPr/>
        </p:nvSpPr>
        <p:spPr>
          <a:xfrm>
            <a:off x="7772400" y="3810312"/>
            <a:ext cx="442750" cy="369332"/>
          </a:xfrm>
          <a:prstGeom prst="rect">
            <a:avLst/>
          </a:prstGeom>
          <a:noFill/>
        </p:spPr>
        <p:txBody>
          <a:bodyPr wrap="none" rtlCol="0">
            <a:spAutoFit/>
          </a:bodyPr>
          <a:p>
            <a:r>
              <a:rPr lang="en-US" altLang="zh-CN" dirty="0"/>
              <a:t>(3)</a:t>
            </a:r>
            <a:endParaRPr lang="zh-CN" altLang="en-US" dirty="0"/>
          </a:p>
        </p:txBody>
      </p:sp>
      <p:pic>
        <p:nvPicPr>
          <p:cNvPr id="14" name="图片 13"/>
          <p:cNvPicPr>
            <a:picLocks noChangeAspect="1"/>
          </p:cNvPicPr>
          <p:nvPr/>
        </p:nvPicPr>
        <p:blipFill>
          <a:blip r:embed="rId5"/>
          <a:srcRect t="4000" r="12288"/>
          <a:stretch>
            <a:fillRect/>
          </a:stretch>
        </p:blipFill>
        <p:spPr>
          <a:xfrm>
            <a:off x="2590800" y="2057400"/>
            <a:ext cx="4952365" cy="691515"/>
          </a:xfrm>
          <a:prstGeom prst="rect">
            <a:avLst/>
          </a:prstGeom>
        </p:spPr>
      </p:pic>
      <p:pic>
        <p:nvPicPr>
          <p:cNvPr id="15" name="图片 14"/>
          <p:cNvPicPr>
            <a:picLocks noChangeAspect="1"/>
          </p:cNvPicPr>
          <p:nvPr/>
        </p:nvPicPr>
        <p:blipFill>
          <a:blip r:embed="rId6"/>
          <a:stretch>
            <a:fillRect/>
          </a:stretch>
        </p:blipFill>
        <p:spPr>
          <a:xfrm>
            <a:off x="4267200" y="2988945"/>
            <a:ext cx="3137535" cy="581025"/>
          </a:xfrm>
          <a:prstGeom prst="rect">
            <a:avLst/>
          </a:prstGeom>
        </p:spPr>
      </p:pic>
      <p:pic>
        <p:nvPicPr>
          <p:cNvPr id="18" name="图片 17"/>
          <p:cNvPicPr>
            <a:picLocks noChangeAspect="1"/>
          </p:cNvPicPr>
          <p:nvPr/>
        </p:nvPicPr>
        <p:blipFill>
          <a:blip r:embed="rId7"/>
          <a:stretch>
            <a:fillRect/>
          </a:stretch>
        </p:blipFill>
        <p:spPr>
          <a:xfrm>
            <a:off x="4419600" y="3810000"/>
            <a:ext cx="3016885" cy="771525"/>
          </a:xfrm>
          <a:prstGeom prst="rect">
            <a:avLst/>
          </a:prstGeom>
        </p:spPr>
      </p:pic>
      <p:sp>
        <p:nvSpPr>
          <p:cNvPr id="20" name="文本框 19"/>
          <p:cNvSpPr txBox="1"/>
          <p:nvPr/>
        </p:nvSpPr>
        <p:spPr>
          <a:xfrm>
            <a:off x="7772400" y="4183057"/>
            <a:ext cx="436880" cy="368300"/>
          </a:xfrm>
          <a:prstGeom prst="rect">
            <a:avLst/>
          </a:prstGeom>
          <a:noFill/>
        </p:spPr>
        <p:txBody>
          <a:bodyPr wrap="none" rtlCol="0">
            <a:spAutoFit/>
          </a:bodyPr>
          <a:p>
            <a:r>
              <a:rPr lang="en-US" altLang="zh-CN" dirty="0"/>
              <a:t>(4)</a:t>
            </a:r>
            <a:endParaRPr lang="zh-CN" altLang="en-US" dirty="0"/>
          </a:p>
        </p:txBody>
      </p:sp>
      <p:pic>
        <p:nvPicPr>
          <p:cNvPr id="21" name="图片 20"/>
          <p:cNvPicPr>
            <a:picLocks noChangeAspect="1"/>
          </p:cNvPicPr>
          <p:nvPr/>
        </p:nvPicPr>
        <p:blipFill>
          <a:blip r:embed="rId8"/>
          <a:stretch>
            <a:fillRect/>
          </a:stretch>
        </p:blipFill>
        <p:spPr>
          <a:xfrm>
            <a:off x="4495800" y="4724400"/>
            <a:ext cx="2523490" cy="553720"/>
          </a:xfrm>
          <a:prstGeom prst="rect">
            <a:avLst/>
          </a:prstGeom>
        </p:spPr>
      </p:pic>
      <p:sp>
        <p:nvSpPr>
          <p:cNvPr id="22" name="文本框 21"/>
          <p:cNvSpPr txBox="1"/>
          <p:nvPr/>
        </p:nvSpPr>
        <p:spPr>
          <a:xfrm>
            <a:off x="7778115" y="4724712"/>
            <a:ext cx="436880" cy="368300"/>
          </a:xfrm>
          <a:prstGeom prst="rect">
            <a:avLst/>
          </a:prstGeom>
          <a:noFill/>
        </p:spPr>
        <p:txBody>
          <a:bodyPr wrap="none" rtlCol="0">
            <a:spAutoFit/>
          </a:bodyPr>
          <a:p>
            <a:r>
              <a:rPr lang="en-US" altLang="zh-CN" dirty="0"/>
              <a:t>(5)</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3" name="图片 22"/>
          <p:cNvPicPr>
            <a:picLocks noChangeAspect="1"/>
          </p:cNvPicPr>
          <p:nvPr/>
        </p:nvPicPr>
        <p:blipFill>
          <a:blip r:embed="rId10"/>
          <a:stretch>
            <a:fillRect/>
          </a:stretch>
        </p:blipFill>
        <p:spPr>
          <a:xfrm>
            <a:off x="2812415" y="2819400"/>
            <a:ext cx="6566400" cy="180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2" name="图片 21"/>
          <p:cNvPicPr>
            <a:picLocks noChangeAspect="1"/>
          </p:cNvPicPr>
          <p:nvPr/>
        </p:nvPicPr>
        <p:blipFill>
          <a:blip r:embed="rId10"/>
          <a:stretch>
            <a:fillRect/>
          </a:stretch>
        </p:blipFill>
        <p:spPr>
          <a:xfrm>
            <a:off x="2116455" y="1998345"/>
            <a:ext cx="7959090" cy="41135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2" name="图片 21" descr="94d5f4a1-aede-47d2-a339-dd6fbb09c784"/>
          <p:cNvPicPr>
            <a:picLocks noChangeAspect="1"/>
          </p:cNvPicPr>
          <p:nvPr/>
        </p:nvPicPr>
        <p:blipFill>
          <a:blip r:embed="rId10"/>
          <a:stretch>
            <a:fillRect/>
          </a:stretch>
        </p:blipFill>
        <p:spPr>
          <a:xfrm>
            <a:off x="1351915" y="1828800"/>
            <a:ext cx="4295775" cy="4295775"/>
          </a:xfrm>
          <a:prstGeom prst="rect">
            <a:avLst/>
          </a:prstGeom>
        </p:spPr>
      </p:pic>
      <p:pic>
        <p:nvPicPr>
          <p:cNvPr id="24" name="图片 23" descr="41f4d7a9-9434-448e-8d5e-2340cad4ad25"/>
          <p:cNvPicPr>
            <a:picLocks noChangeAspect="1"/>
          </p:cNvPicPr>
          <p:nvPr/>
        </p:nvPicPr>
        <p:blipFill>
          <a:blip r:embed="rId11"/>
          <a:stretch>
            <a:fillRect/>
          </a:stretch>
        </p:blipFill>
        <p:spPr>
          <a:xfrm>
            <a:off x="6324600" y="2209800"/>
            <a:ext cx="4286250" cy="1666875"/>
          </a:xfrm>
          <a:prstGeom prst="rect">
            <a:avLst/>
          </a:prstGeom>
        </p:spPr>
      </p:pic>
      <p:pic>
        <p:nvPicPr>
          <p:cNvPr id="25" name="图片 24" descr="f68963c3-cbfa-4f46-9ec5-c7b50ee7350a"/>
          <p:cNvPicPr>
            <a:picLocks noChangeAspect="1"/>
          </p:cNvPicPr>
          <p:nvPr/>
        </p:nvPicPr>
        <p:blipFill>
          <a:blip r:embed="rId12"/>
          <a:stretch>
            <a:fillRect/>
          </a:stretch>
        </p:blipFill>
        <p:spPr>
          <a:xfrm>
            <a:off x="6324600" y="4343400"/>
            <a:ext cx="4105275" cy="1524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2" name="图片 21"/>
          <p:cNvPicPr>
            <a:picLocks noChangeAspect="1"/>
          </p:cNvPicPr>
          <p:nvPr/>
        </p:nvPicPr>
        <p:blipFill>
          <a:blip r:embed="rId10"/>
          <a:stretch>
            <a:fillRect/>
          </a:stretch>
        </p:blipFill>
        <p:spPr>
          <a:xfrm>
            <a:off x="3581400" y="2343150"/>
            <a:ext cx="5383099" cy="252000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OTdmZWMwNzNmZmQyYjgzMTEwNDQ4MzZiNjkxZGQ0MG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3392</Words>
  <Application>WPS 演示</Application>
  <PresentationFormat>宽屏</PresentationFormat>
  <Paragraphs>174</Paragraphs>
  <Slides>10</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宋体</vt:lpstr>
      <vt:lpstr>Wingdings</vt:lpstr>
      <vt:lpstr>Trebuchet MS</vt:lpstr>
      <vt:lpstr>Arial</vt:lpstr>
      <vt:lpstr>Times New Roman</vt:lpstr>
      <vt:lpstr>Times New Roman</vt:lpstr>
      <vt:lpstr>Calibri</vt:lpstr>
      <vt:lpstr>微软雅黑</vt:lpstr>
      <vt:lpstr>Arial Unicode MS</vt:lpstr>
      <vt:lpstr>Office Theme</vt:lpstr>
      <vt:lpstr>PowerPoint 演示文稿</vt:lpstr>
      <vt:lpstr>PowerPoint 演示文稿</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16623667749</cp:lastModifiedBy>
  <cp:revision>166</cp:revision>
  <dcterms:created xsi:type="dcterms:W3CDTF">2023-09-17T03:47:00Z</dcterms:created>
  <dcterms:modified xsi:type="dcterms:W3CDTF">2025-10-11T09:26:48Z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2023-09-07T16:00:00Z</vt:filetime>
  </property>
  <property fmtid="{D5CDD505-2E9C-101B-9397-08002B2CF9AE}" pid="3" name="Creator">
    <vt:lpwstr>Microsoft? PowerPoint? 2016</vt:lpwstr>
  </property>
  <property fmtid="{D5CDD505-2E9C-101B-9397-08002B2CF9AE}" pid="4" name="LastSaved">
    <vt:filetime>2023-09-28T16:00:00Z</vt:filetime>
  </property>
  <property fmtid="{D5CDD505-2E9C-101B-9397-08002B2CF9AE}" pid="5" name="ICV">
    <vt:lpwstr>7B42DDB11C9E4E5D8085896DFF7F8334_13</vt:lpwstr>
  </property>
  <property fmtid="{D5CDD505-2E9C-101B-9397-08002B2CF9AE}" pid="6" name="KSOProductBuildVer">
    <vt:lpwstr>2052-12.1.0.22529</vt:lpwstr>
  </property>
</Properties>
</file>